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3" r:id="rId9"/>
    <p:sldId id="274" r:id="rId10"/>
    <p:sldId id="275" r:id="rId11"/>
    <p:sldId id="276" r:id="rId12"/>
    <p:sldId id="277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37" d="100"/>
          <a:sy n="37" d="100"/>
        </p:scale>
        <p:origin x="9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3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2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398-720B-4977-8307-4CFD206DFFA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EA3F-9725-4201-8F4C-38AFBF5C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Emilycatherine329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0354" y="1175657"/>
            <a:ext cx="7611291" cy="557756"/>
          </a:xfr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b="1" dirty="0" smtClean="0"/>
              <a:t>Content-Based Science Instruction for Secondary English Learners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1680"/>
            <a:ext cx="9144000" cy="3246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56" y="2011680"/>
            <a:ext cx="6571488" cy="4565904"/>
          </a:xfrm>
          <a:prstGeom prst="rect">
            <a:avLst/>
          </a:prstGeom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09006" y="235131"/>
            <a:ext cx="530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Welcome to TESOL’s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Module 3: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12191999" cy="21901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Synthesis of the three dimensions from the Framework for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K-12 Science Education</a:t>
            </a:r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9" y="3880810"/>
            <a:ext cx="447737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Module 4: Introductions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12191999" cy="21901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Analysis of assessment for ELs, and suggested modifications.</a:t>
            </a:r>
            <a:r>
              <a:rPr lang="en-US" sz="3500" dirty="0" smtClean="0"/>
              <a:t>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9" y="3880810"/>
            <a:ext cx="447737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Module 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509" y="1690688"/>
            <a:ext cx="10468811" cy="26679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Plan a standards-based science lesson using the Educations Connections Lesson Plan template.</a:t>
            </a:r>
          </a:p>
          <a:p>
            <a:pPr marL="0" indent="0">
              <a:buNone/>
            </a:pPr>
            <a:r>
              <a:rPr lang="en-US" sz="3300" dirty="0" smtClean="0"/>
              <a:t>-The lesson should provide differentiated activities to meet the ELs at a minimum of two language levels</a:t>
            </a:r>
          </a:p>
          <a:p>
            <a:pPr marL="0" indent="0">
              <a:buNone/>
            </a:pPr>
            <a:r>
              <a:rPr lang="en-US" sz="3300" dirty="0" smtClean="0"/>
              <a:t>-Be sure to state the standards you are teaching and the specific learning target(s) of the lesson.</a:t>
            </a:r>
            <a:r>
              <a:rPr lang="en-US" sz="3600" dirty="0" smtClean="0"/>
              <a:t>	</a:t>
            </a:r>
          </a:p>
          <a:p>
            <a:pPr marL="0" indent="0">
              <a:buNone/>
            </a:pPr>
            <a:r>
              <a:rPr lang="en-US" sz="3300" dirty="0" smtClean="0"/>
              <a:t>Teach your lesson and reflect on it based on the rubric provided.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09" y="4439610"/>
            <a:ext cx="447737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What if I need help?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12191999" cy="486686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Contact me with any questions or concerns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Emilycatherine329@gmail.com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500" dirty="0" smtClean="0"/>
              <a:t>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44" y="2799327"/>
            <a:ext cx="5089945" cy="33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458719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Let’s Go!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2653916"/>
            <a:ext cx="12191999" cy="33515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dirty="0" smtClean="0"/>
              <a:t>Let’s get started!</a:t>
            </a:r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endParaRPr lang="en-US" sz="14400" dirty="0" smtClean="0"/>
          </a:p>
          <a:p>
            <a:pPr marL="0" indent="0">
              <a:buNone/>
            </a:pPr>
            <a:r>
              <a:rPr lang="en-US" sz="14400" dirty="0" smtClean="0"/>
              <a:t>We will begin with Introduction, and getting the chance</a:t>
            </a:r>
          </a:p>
          <a:p>
            <a:pPr marL="0" indent="0">
              <a:buNone/>
            </a:pPr>
            <a:r>
              <a:rPr lang="en-US" sz="14400" smtClean="0"/>
              <a:t>to meet </a:t>
            </a:r>
            <a:r>
              <a:rPr lang="en-US" sz="14400" dirty="0" smtClean="0"/>
              <a:t>your new community.</a:t>
            </a:r>
          </a:p>
          <a:p>
            <a:pPr marL="0" indent="0">
              <a:buNone/>
            </a:pPr>
            <a:endParaRPr lang="en-US" sz="14400" dirty="0" smtClean="0"/>
          </a:p>
          <a:p>
            <a:pPr marL="0" indent="0">
              <a:buNone/>
            </a:pPr>
            <a:endParaRPr lang="en-US" sz="14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500" dirty="0" smtClean="0"/>
              <a:t>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952" y="480331"/>
            <a:ext cx="3232476" cy="34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2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LET’S GET ACQUAINTED…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600" dirty="0" smtClean="0"/>
              <a:t>My name is Emily Miller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I love teaching and learning!</a:t>
            </a:r>
          </a:p>
          <a:p>
            <a:pPr lvl="1"/>
            <a:r>
              <a:rPr lang="en-US" sz="2600" dirty="0" smtClean="0"/>
              <a:t>Bachelor of Science in Education; ESL and Bilingual Teaching  Licenses; </a:t>
            </a:r>
          </a:p>
          <a:p>
            <a:pPr lvl="1"/>
            <a:r>
              <a:rPr lang="en-US" sz="2600" dirty="0" smtClean="0"/>
              <a:t>Master of Science in Curriculum and Instruction; Working on a PHD in Curriculum and Instruction in Science Education </a:t>
            </a:r>
          </a:p>
          <a:p>
            <a:pPr lvl="1"/>
            <a:r>
              <a:rPr lang="en-US" sz="2600" dirty="0" smtClean="0"/>
              <a:t>Served as a writer for the Next Generation Science Standards </a:t>
            </a:r>
          </a:p>
          <a:p>
            <a:pPr lvl="1"/>
            <a:r>
              <a:rPr lang="en-US" sz="2600" dirty="0" smtClean="0"/>
              <a:t>Teacher for 25 years.</a:t>
            </a:r>
          </a:p>
        </p:txBody>
      </p:sp>
    </p:spTree>
    <p:extLst>
      <p:ext uri="{BB962C8B-B14F-4D97-AF65-F5344CB8AC3E}">
        <p14:creationId xmlns:p14="http://schemas.microsoft.com/office/powerpoint/2010/main" val="3968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LET’S GET ACQUAINTED…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27082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600" dirty="0" smtClean="0"/>
              <a:t>I have 4 children and 1 husband</a:t>
            </a:r>
          </a:p>
          <a:p>
            <a:r>
              <a:rPr lang="en-US" sz="2600" dirty="0" smtClean="0"/>
              <a:t>I live in Wisconsin, USA</a:t>
            </a:r>
          </a:p>
          <a:p>
            <a:r>
              <a:rPr lang="en-US" sz="2600" dirty="0" smtClean="0"/>
              <a:t>I have 2 guinea pigs and 1 rabbit</a:t>
            </a:r>
          </a:p>
          <a:p>
            <a:r>
              <a:rPr lang="en-US" sz="2600" dirty="0" smtClean="0"/>
              <a:t>I love reading about science</a:t>
            </a:r>
          </a:p>
          <a:p>
            <a:r>
              <a:rPr lang="en-US" sz="2600" dirty="0" smtClean="0"/>
              <a:t>I love reading the current news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21" y="829468"/>
            <a:ext cx="2047875" cy="524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96" y="365125"/>
            <a:ext cx="3474542" cy="6176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38" y="3638021"/>
            <a:ext cx="4356100" cy="2904067"/>
          </a:xfrm>
          <a:prstGeom prst="rect">
            <a:avLst/>
          </a:prstGeom>
        </p:spPr>
      </p:pic>
      <p:pic>
        <p:nvPicPr>
          <p:cNvPr id="1028" name="Picture 4" descr="http://sarniaguineapigrescue.weebly.com/uploads/1/3/5/6/13562436/7165664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82906"/>
            <a:ext cx="3366492" cy="21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f Black rabb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71" y="4468850"/>
            <a:ext cx="2851050" cy="21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LET’S GET ACQUAINTED…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425"/>
            <a:ext cx="12191999" cy="50323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    </a:t>
            </a:r>
            <a:r>
              <a:rPr lang="en-US" sz="3900" dirty="0" smtClean="0"/>
              <a:t>I believe…</a:t>
            </a:r>
          </a:p>
          <a:p>
            <a:pPr marL="0" indent="0">
              <a:buNone/>
            </a:pPr>
            <a:r>
              <a:rPr lang="en-US" sz="3900" dirty="0"/>
              <a:t>	k</a:t>
            </a:r>
            <a:r>
              <a:rPr lang="en-US" sz="3900" dirty="0" smtClean="0"/>
              <a:t>nowledge is </a:t>
            </a:r>
            <a:r>
              <a:rPr lang="en-US" sz="3900" u="sng" dirty="0" smtClean="0"/>
              <a:t>constructed</a:t>
            </a:r>
          </a:p>
          <a:p>
            <a:pPr marL="0" indent="0">
              <a:buNone/>
            </a:pPr>
            <a:r>
              <a:rPr lang="en-US" sz="3900" dirty="0"/>
              <a:t>	l</a:t>
            </a:r>
            <a:r>
              <a:rPr lang="en-US" sz="3900" dirty="0" smtClean="0"/>
              <a:t>earning requires </a:t>
            </a:r>
            <a:r>
              <a:rPr lang="en-US" sz="3900" u="sng" dirty="0" smtClean="0"/>
              <a:t>active participation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dirty="0" smtClean="0"/>
              <a:t>interaction promotes </a:t>
            </a:r>
            <a:r>
              <a:rPr lang="en-US" sz="3900" u="sng" dirty="0" smtClean="0"/>
              <a:t>conceptual understanding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dirty="0" smtClean="0"/>
              <a:t>learning is fostered through </a:t>
            </a:r>
            <a:r>
              <a:rPr lang="en-US" sz="3900" u="sng" dirty="0" smtClean="0"/>
              <a:t>language development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dirty="0" smtClean="0"/>
              <a:t>instruction must be </a:t>
            </a:r>
            <a:r>
              <a:rPr lang="en-US" sz="3900" u="sng" dirty="0" smtClean="0"/>
              <a:t>strategically designed, flexible and </a:t>
            </a:r>
          </a:p>
          <a:p>
            <a:pPr marL="0" indent="0">
              <a:buNone/>
            </a:pPr>
            <a:r>
              <a:rPr lang="en-US" sz="3900" dirty="0"/>
              <a:t> </a:t>
            </a:r>
            <a:r>
              <a:rPr lang="en-US" sz="3900" dirty="0" smtClean="0"/>
              <a:t>         </a:t>
            </a:r>
            <a:r>
              <a:rPr lang="en-US" sz="3900" u="sng" dirty="0" smtClean="0"/>
              <a:t>dynamic</a:t>
            </a:r>
          </a:p>
          <a:p>
            <a:pPr marL="0" indent="0">
              <a:buNone/>
            </a:pPr>
            <a:r>
              <a:rPr lang="en-US" sz="3900" dirty="0"/>
              <a:t>	</a:t>
            </a:r>
            <a:r>
              <a:rPr lang="en-US" sz="3900" dirty="0" smtClean="0"/>
              <a:t>access to education is a </a:t>
            </a:r>
            <a:r>
              <a:rPr lang="en-US" sz="3900" u="sng" dirty="0" smtClean="0"/>
              <a:t>human right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132" y="4756621"/>
            <a:ext cx="2422668" cy="15099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295" y="365124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What’s in store for us…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295" y="1690688"/>
            <a:ext cx="12191999" cy="50323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 smtClean="0"/>
              <a:t>Active learning</a:t>
            </a:r>
          </a:p>
          <a:p>
            <a:pPr marL="0" indent="0">
              <a:buNone/>
            </a:pPr>
            <a:r>
              <a:rPr lang="en-US" sz="3400" dirty="0" smtClean="0"/>
              <a:t>Constructive  reflection</a:t>
            </a:r>
          </a:p>
          <a:p>
            <a:pPr marL="0" indent="0">
              <a:buNone/>
            </a:pPr>
            <a:r>
              <a:rPr lang="en-US" sz="3400" dirty="0" smtClean="0"/>
              <a:t>Lively interaction</a:t>
            </a:r>
          </a:p>
          <a:p>
            <a:pPr marL="0" indent="0">
              <a:buNone/>
            </a:pPr>
            <a:r>
              <a:rPr lang="en-US" sz="3400" dirty="0" smtClean="0"/>
              <a:t>Global collaboration</a:t>
            </a:r>
          </a:p>
          <a:p>
            <a:pPr marL="0" indent="0">
              <a:buNone/>
            </a:pPr>
            <a:r>
              <a:rPr lang="en-US" sz="3400" dirty="0" smtClean="0"/>
              <a:t>Exploration of multiple perspectives</a:t>
            </a:r>
          </a:p>
          <a:p>
            <a:pPr marL="0" indent="0">
              <a:buNone/>
            </a:pPr>
            <a:r>
              <a:rPr lang="en-US" sz="3400" dirty="0" smtClean="0"/>
              <a:t>Introduction to resources and support</a:t>
            </a:r>
          </a:p>
          <a:p>
            <a:pPr marL="0" indent="0">
              <a:buNone/>
            </a:pPr>
            <a:r>
              <a:rPr lang="en-US" sz="3400" dirty="0" smtClean="0"/>
              <a:t>Development of practical instructional tools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62" y="1027906"/>
            <a:ext cx="3187438" cy="25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0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4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What’s in each module?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12191999" cy="59613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Each module includes: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Focused objectives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English language development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Best practices for ELA/science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A variety of activities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Independent learning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Peer- to- peer interaction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Application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-A spectrum of perspectives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Yours + peers = variety!</a:t>
            </a:r>
          </a:p>
          <a:p>
            <a:pPr marL="0" indent="0">
              <a:buNone/>
            </a:pPr>
            <a:r>
              <a:rPr lang="en-US" sz="3500" dirty="0" smtClean="0"/>
              <a:t>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3880810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7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Course Description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9818571" cy="18145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Participants will </a:t>
            </a:r>
            <a:r>
              <a:rPr lang="en-US" sz="2600" b="1" dirty="0" smtClean="0">
                <a:solidFill>
                  <a:srgbClr val="0070C0"/>
                </a:solidFill>
              </a:rPr>
              <a:t>implement the NGSS in linguistically diverse classrooms</a:t>
            </a:r>
            <a:r>
              <a:rPr lang="en-US" sz="2600" dirty="0" smtClean="0"/>
              <a:t>. Participants will inform teaching decisions based on knowledge of the stages of </a:t>
            </a:r>
            <a:r>
              <a:rPr lang="en-US" sz="2600" b="1" dirty="0" smtClean="0">
                <a:solidFill>
                  <a:srgbClr val="0070C0"/>
                </a:solidFill>
              </a:rPr>
              <a:t>English language development </a:t>
            </a:r>
            <a:r>
              <a:rPr lang="en-US" sz="2600" dirty="0" smtClean="0"/>
              <a:t>and how the stages impact student learning needs. Participants will acquire skills to: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1656" y="3790690"/>
            <a:ext cx="6030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Use knowledge of students’ </a:t>
            </a:r>
            <a:r>
              <a:rPr lang="en-US" sz="2000" dirty="0" smtClean="0">
                <a:solidFill>
                  <a:srgbClr val="0070C0"/>
                </a:solidFill>
              </a:rPr>
              <a:t>English language skills </a:t>
            </a:r>
            <a:r>
              <a:rPr lang="en-US" sz="2000" dirty="0" smtClean="0"/>
              <a:t>to inform pedagogical decisions.</a:t>
            </a:r>
          </a:p>
          <a:p>
            <a:r>
              <a:rPr lang="en-US" sz="2000" dirty="0" smtClean="0"/>
              <a:t>2. </a:t>
            </a:r>
            <a:r>
              <a:rPr lang="en-US" sz="2000" dirty="0" smtClean="0">
                <a:solidFill>
                  <a:srgbClr val="0070C0"/>
                </a:solidFill>
              </a:rPr>
              <a:t>Differentiate instruction </a:t>
            </a:r>
            <a:r>
              <a:rPr lang="en-US" sz="2000" dirty="0" smtClean="0"/>
              <a:t>to make science content comprehensible for students with differing language levels.</a:t>
            </a:r>
          </a:p>
          <a:p>
            <a:r>
              <a:rPr lang="en-US" sz="2000" dirty="0" smtClean="0"/>
              <a:t>3. </a:t>
            </a:r>
            <a:r>
              <a:rPr lang="en-US" sz="2000" dirty="0" smtClean="0">
                <a:solidFill>
                  <a:srgbClr val="0070C0"/>
                </a:solidFill>
              </a:rPr>
              <a:t>Modify assessments </a:t>
            </a:r>
            <a:r>
              <a:rPr lang="en-US" sz="2000" dirty="0" smtClean="0"/>
              <a:t>so that they more comprehensively gather evidence of English learner understanding of complex science material.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9" y="3880810"/>
            <a:ext cx="447737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Module 1: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9930331" cy="21901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Review the Education Connections Lesson Plan Template. </a:t>
            </a:r>
          </a:p>
          <a:p>
            <a:pPr marL="0" indent="0">
              <a:buNone/>
            </a:pPr>
            <a:r>
              <a:rPr lang="en-US" dirty="0" smtClean="0"/>
              <a:t>Review the science standards you’re currently working with. </a:t>
            </a:r>
          </a:p>
          <a:p>
            <a:pPr marL="0" indent="0">
              <a:buNone/>
            </a:pPr>
            <a:r>
              <a:rPr lang="en-US" dirty="0" smtClean="0"/>
              <a:t>Based on the recommendations on writing objectives, develop two language objectives and two content objectives. </a:t>
            </a:r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9" y="3880810"/>
            <a:ext cx="447737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Module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690688"/>
            <a:ext cx="12191999" cy="21901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Discussion and evaluation of strategies for instruction for EL’s.</a:t>
            </a:r>
          </a:p>
          <a:p>
            <a:pPr marL="0" indent="0">
              <a:buNone/>
            </a:pPr>
            <a:r>
              <a:rPr lang="en-US" dirty="0" smtClean="0"/>
              <a:t>Reflection on use of strategy.	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AutoShape 2" descr="Image result for mal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9" y="3880810"/>
            <a:ext cx="447737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 for Secondary Science TeachersContent-Based Science Insturction for Secondary English Teachers</Template>
  <TotalTime>0</TotalTime>
  <Words>416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Content-Based Science Instruction for Secondary English Learners</vt:lpstr>
      <vt:lpstr>LET’S GET ACQUAINTED…</vt:lpstr>
      <vt:lpstr>LET’S GET ACQUAINTED…</vt:lpstr>
      <vt:lpstr>LET’S GET ACQUAINTED…</vt:lpstr>
      <vt:lpstr>What’s in store for us…</vt:lpstr>
      <vt:lpstr>What’s in each module?</vt:lpstr>
      <vt:lpstr>Course Description </vt:lpstr>
      <vt:lpstr>Module 1:</vt:lpstr>
      <vt:lpstr>Module 2</vt:lpstr>
      <vt:lpstr>Module 3:</vt:lpstr>
      <vt:lpstr>Module 4: Introductions</vt:lpstr>
      <vt:lpstr>Module 5</vt:lpstr>
      <vt:lpstr>What if I need help?</vt:lpstr>
      <vt:lpstr>Let’s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Content-Based Science Instruction for Secondary English Learners</dc:title>
  <dc:creator>Em</dc:creator>
  <cp:lastModifiedBy>Em</cp:lastModifiedBy>
  <cp:revision>1</cp:revision>
  <dcterms:created xsi:type="dcterms:W3CDTF">2015-09-22T18:23:33Z</dcterms:created>
  <dcterms:modified xsi:type="dcterms:W3CDTF">2015-09-22T18:23:53Z</dcterms:modified>
</cp:coreProperties>
</file>